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"/>
  </p:notesMasterIdLst>
  <p:handoutMasterIdLst>
    <p:handoutMasterId r:id="rId8"/>
  </p:handoutMasterIdLst>
  <p:sldIdLst>
    <p:sldId id="293" r:id="rId2"/>
    <p:sldId id="314" r:id="rId3"/>
    <p:sldId id="309" r:id="rId4"/>
    <p:sldId id="310" r:id="rId5"/>
    <p:sldId id="311" r:id="rId6"/>
  </p:sldIdLst>
  <p:sldSz cx="9144000" cy="6858000" type="screen4x3"/>
  <p:notesSz cx="7104063" cy="102346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8AB"/>
    <a:srgbClr val="F07E36"/>
    <a:srgbClr val="DF2A88"/>
    <a:srgbClr val="232157"/>
    <a:srgbClr val="A99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ztina Nádasi-Malinka" userId="5e289082-69e5-4b13-8311-4cedd30d5b41" providerId="ADAL" clId="{446D4644-9ECA-4072-A5DF-F866E75DA182}"/>
    <pc:docChg chg="delSld modSld delMainMaster">
      <pc:chgData name="Krisztina Nádasi-Malinka" userId="5e289082-69e5-4b13-8311-4cedd30d5b41" providerId="ADAL" clId="{446D4644-9ECA-4072-A5DF-F866E75DA182}" dt="2022-01-21T09:56:04.426" v="7" actId="20577"/>
      <pc:docMkLst>
        <pc:docMk/>
      </pc:docMkLst>
      <pc:sldChg chg="del">
        <pc:chgData name="Krisztina Nádasi-Malinka" userId="5e289082-69e5-4b13-8311-4cedd30d5b41" providerId="ADAL" clId="{446D4644-9ECA-4072-A5DF-F866E75DA182}" dt="2022-01-21T09:50:10.249" v="1" actId="47"/>
        <pc:sldMkLst>
          <pc:docMk/>
          <pc:sldMk cId="3533237023" sldId="292"/>
        </pc:sldMkLst>
      </pc:sldChg>
      <pc:sldChg chg="modSp mod">
        <pc:chgData name="Krisztina Nádasi-Malinka" userId="5e289082-69e5-4b13-8311-4cedd30d5b41" providerId="ADAL" clId="{446D4644-9ECA-4072-A5DF-F866E75DA182}" dt="2022-01-21T09:56:04.426" v="7" actId="20577"/>
        <pc:sldMkLst>
          <pc:docMk/>
          <pc:sldMk cId="3792107784" sldId="293"/>
        </pc:sldMkLst>
        <pc:spChg chg="mod">
          <ac:chgData name="Krisztina Nádasi-Malinka" userId="5e289082-69e5-4b13-8311-4cedd30d5b41" providerId="ADAL" clId="{446D4644-9ECA-4072-A5DF-F866E75DA182}" dt="2022-01-21T09:56:04.426" v="7" actId="20577"/>
          <ac:spMkLst>
            <pc:docMk/>
            <pc:sldMk cId="3792107784" sldId="293"/>
            <ac:spMk id="22" creationId="{F5B21A93-600F-4346-899B-4929B02747B1}"/>
          </ac:spMkLst>
        </pc:spChg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4157282281" sldId="294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3483738703" sldId="295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1768565109" sldId="296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1165427928" sldId="297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1385387556" sldId="298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1453748237" sldId="299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965112937" sldId="300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2181172353" sldId="301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4261800343" sldId="302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1611604930" sldId="303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4061093457" sldId="304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2760560270" sldId="305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52452597" sldId="306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3536721390" sldId="307"/>
        </pc:sldMkLst>
      </pc:sldChg>
      <pc:sldChg chg="del">
        <pc:chgData name="Krisztina Nádasi-Malinka" userId="5e289082-69e5-4b13-8311-4cedd30d5b41" providerId="ADAL" clId="{446D4644-9ECA-4072-A5DF-F866E75DA182}" dt="2022-01-21T09:50:15.862" v="2" actId="47"/>
        <pc:sldMkLst>
          <pc:docMk/>
          <pc:sldMk cId="3292701663" sldId="308"/>
        </pc:sldMkLst>
      </pc:sldChg>
      <pc:sldChg chg="del">
        <pc:chgData name="Krisztina Nádasi-Malinka" userId="5e289082-69e5-4b13-8311-4cedd30d5b41" providerId="ADAL" clId="{446D4644-9ECA-4072-A5DF-F866E75DA182}" dt="2022-01-21T09:50:08.157" v="0" actId="47"/>
        <pc:sldMkLst>
          <pc:docMk/>
          <pc:sldMk cId="2175314546" sldId="312"/>
        </pc:sldMkLst>
      </pc:sldChg>
      <pc:sldMasterChg chg="del delSldLayout">
        <pc:chgData name="Krisztina Nádasi-Malinka" userId="5e289082-69e5-4b13-8311-4cedd30d5b41" providerId="ADAL" clId="{446D4644-9ECA-4072-A5DF-F866E75DA182}" dt="2022-01-21T09:50:10.249" v="1" actId="47"/>
        <pc:sldMasterMkLst>
          <pc:docMk/>
          <pc:sldMasterMk cId="2196528735" sldId="2147483660"/>
        </pc:sldMasterMkLst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1470613123" sldId="2147483661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1836277933" sldId="2147483662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811350802" sldId="2147483663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2192964644" sldId="2147483664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1527887589" sldId="2147483665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1721008423" sldId="2147483666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3249597220" sldId="2147483667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2523315162" sldId="2147483668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154516985" sldId="2147483669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515335086" sldId="2147483670"/>
          </pc:sldLayoutMkLst>
        </pc:sldLayoutChg>
        <pc:sldLayoutChg chg="del">
          <pc:chgData name="Krisztina Nádasi-Malinka" userId="5e289082-69e5-4b13-8311-4cedd30d5b41" providerId="ADAL" clId="{446D4644-9ECA-4072-A5DF-F866E75DA182}" dt="2022-01-21T09:50:10.249" v="1" actId="47"/>
          <pc:sldLayoutMkLst>
            <pc:docMk/>
            <pc:sldMasterMk cId="2196528735" sldId="2147483660"/>
            <pc:sldLayoutMk cId="3977203223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6DBFAD8-8AAD-4BF5-8722-6250FFA2A0D4}" type="datetimeFigureOut">
              <a:rPr lang="hu-HU" smtClean="0"/>
              <a:t>2022. 01. 21.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357F6AB-116D-400E-8311-327257BAE6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6727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FAD1A-6797-48C8-9C3A-78721494C5EB}" type="datetimeFigureOut">
              <a:rPr lang="hu-HU" smtClean="0"/>
              <a:t>2022. 01. 21.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335D4-805A-4601-9043-34CEDBA739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1385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ép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4" r="2660"/>
          <a:stretch/>
        </p:blipFill>
        <p:spPr>
          <a:xfrm>
            <a:off x="3765664" y="0"/>
            <a:ext cx="53783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363272" cy="4525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410049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35785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55827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04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 flipV="1">
            <a:off x="0" y="0"/>
            <a:ext cx="9144000" cy="1196752"/>
          </a:xfrm>
          <a:prstGeom prst="rect">
            <a:avLst/>
          </a:prstGeom>
          <a:solidFill>
            <a:srgbClr val="008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283968" y="0"/>
            <a:ext cx="4752528" cy="120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9" y="188640"/>
            <a:ext cx="3535773" cy="736273"/>
          </a:xfrm>
          <a:prstGeom prst="rect">
            <a:avLst/>
          </a:prstGeom>
        </p:spPr>
      </p:pic>
      <p:sp>
        <p:nvSpPr>
          <p:cNvPr id="9" name="Téglalap 8"/>
          <p:cNvSpPr/>
          <p:nvPr userDrawn="1"/>
        </p:nvSpPr>
        <p:spPr>
          <a:xfrm flipV="1">
            <a:off x="0" y="6525344"/>
            <a:ext cx="9144000" cy="332656"/>
          </a:xfrm>
          <a:prstGeom prst="rect">
            <a:avLst/>
          </a:prstGeom>
          <a:solidFill>
            <a:srgbClr val="2321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082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rgbClr val="23215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">
            <a:extLst>
              <a:ext uri="{FF2B5EF4-FFF2-40B4-BE49-F238E27FC236}">
                <a16:creationId xmlns:a16="http://schemas.microsoft.com/office/drawing/2014/main" id="{33DD692C-E4CB-4BFD-830F-0722554F19E0}"/>
              </a:ext>
            </a:extLst>
          </p:cNvPr>
          <p:cNvSpPr txBox="1">
            <a:spLocks/>
          </p:cNvSpPr>
          <p:nvPr/>
        </p:nvSpPr>
        <p:spPr>
          <a:xfrm>
            <a:off x="1682679" y="1484784"/>
            <a:ext cx="5697633" cy="8640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dirty="0">
                <a:solidFill>
                  <a:srgbClr val="008CCF"/>
                </a:solidFill>
              </a:rPr>
              <a:t>PÉNZÜGYI TERVEZÉS-MEGTAKARÍTÁS</a:t>
            </a:r>
          </a:p>
        </p:txBody>
      </p:sp>
      <p:pic>
        <p:nvPicPr>
          <p:cNvPr id="21" name="Kép 3">
            <a:extLst>
              <a:ext uri="{FF2B5EF4-FFF2-40B4-BE49-F238E27FC236}">
                <a16:creationId xmlns:a16="http://schemas.microsoft.com/office/drawing/2014/main" id="{A3847B50-F703-44E4-B82A-D591A897F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999" y="4035806"/>
            <a:ext cx="3315994" cy="2318639"/>
          </a:xfrm>
          <a:prstGeom prst="rect">
            <a:avLst/>
          </a:prstGeom>
        </p:spPr>
      </p:pic>
      <p:sp>
        <p:nvSpPr>
          <p:cNvPr id="22" name="Cím 1">
            <a:extLst>
              <a:ext uri="{FF2B5EF4-FFF2-40B4-BE49-F238E27FC236}">
                <a16:creationId xmlns:a16="http://schemas.microsoft.com/office/drawing/2014/main" id="{F5B21A93-600F-4346-899B-4929B02747B1}"/>
              </a:ext>
            </a:extLst>
          </p:cNvPr>
          <p:cNvSpPr txBox="1">
            <a:spLocks/>
          </p:cNvSpPr>
          <p:nvPr/>
        </p:nvSpPr>
        <p:spPr>
          <a:xfrm>
            <a:off x="1511660" y="2894231"/>
            <a:ext cx="6084676" cy="114157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solidFill>
                  <a:srgbClr val="008CC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800" dirty="0">
                <a:solidFill>
                  <a:srgbClr val="008CCF"/>
                </a:solidFill>
              </a:rPr>
              <a:t>9-11</a:t>
            </a: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solidFill>
                  <a:srgbClr val="008CC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osztály</a:t>
            </a:r>
          </a:p>
        </p:txBody>
      </p:sp>
    </p:spTree>
    <p:extLst>
      <p:ext uri="{BB962C8B-B14F-4D97-AF65-F5344CB8AC3E}">
        <p14:creationId xmlns:p14="http://schemas.microsoft.com/office/powerpoint/2010/main" val="379210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91472" y="0"/>
            <a:ext cx="4752528" cy="1205880"/>
          </a:xfrm>
        </p:spPr>
        <p:txBody>
          <a:bodyPr/>
          <a:lstStyle/>
          <a:p>
            <a:r>
              <a:rPr lang="hu-HU" sz="2400" b="1" dirty="0"/>
              <a:t>Pénzügyi közvetítők feladata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4183" y="5445224"/>
            <a:ext cx="1419817" cy="992777"/>
          </a:xfrm>
          <a:prstGeom prst="rect">
            <a:avLst/>
          </a:prstGeom>
        </p:spPr>
      </p:pic>
      <p:pic>
        <p:nvPicPr>
          <p:cNvPr id="8" name="Picture 2" descr="j0431615">
            <a:extLst>
              <a:ext uri="{FF2B5EF4-FFF2-40B4-BE49-F238E27FC236}">
                <a16:creationId xmlns:a16="http://schemas.microsoft.com/office/drawing/2014/main" id="{4F46D8E4-FA76-4240-924F-5328D4CEC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1989262"/>
            <a:ext cx="1655763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j0432611">
            <a:extLst>
              <a:ext uri="{FF2B5EF4-FFF2-40B4-BE49-F238E27FC236}">
                <a16:creationId xmlns:a16="http://schemas.microsoft.com/office/drawing/2014/main" id="{4D0ACDAE-6809-43C3-B5B1-979107696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2105149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j0432610">
            <a:extLst>
              <a:ext uri="{FF2B5EF4-FFF2-40B4-BE49-F238E27FC236}">
                <a16:creationId xmlns:a16="http://schemas.microsoft.com/office/drawing/2014/main" id="{4F9C2AF9-3657-481C-940A-3179AFA96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8525" y="2249612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j0432609">
            <a:extLst>
              <a:ext uri="{FF2B5EF4-FFF2-40B4-BE49-F238E27FC236}">
                <a16:creationId xmlns:a16="http://schemas.microsoft.com/office/drawing/2014/main" id="{2399D959-9BFE-4807-89D4-BDAE57D15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2248024"/>
            <a:ext cx="129698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6">
            <a:extLst>
              <a:ext uri="{FF2B5EF4-FFF2-40B4-BE49-F238E27FC236}">
                <a16:creationId xmlns:a16="http://schemas.microsoft.com/office/drawing/2014/main" id="{2F6F494D-52AD-4D61-BF2E-195D72A4B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393" y="4005436"/>
            <a:ext cx="2519363" cy="647700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u-HU" b="1">
                <a:solidFill>
                  <a:schemeClr val="bg1"/>
                </a:solidFill>
              </a:rPr>
              <a:t>MEGTAKARÍTÓK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13" name="AutoShape 7">
            <a:extLst>
              <a:ext uri="{FF2B5EF4-FFF2-40B4-BE49-F238E27FC236}">
                <a16:creationId xmlns:a16="http://schemas.microsoft.com/office/drawing/2014/main" id="{991C57C1-8F8D-4663-8A16-13EFE4952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7093" y="4005436"/>
            <a:ext cx="2519363" cy="647700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u-HU" b="1">
                <a:solidFill>
                  <a:schemeClr val="bg1"/>
                </a:solidFill>
              </a:rPr>
              <a:t>FORRÁSIGÉNYLŐK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14" name="AutoShape 8">
            <a:extLst>
              <a:ext uri="{FF2B5EF4-FFF2-40B4-BE49-F238E27FC236}">
                <a16:creationId xmlns:a16="http://schemas.microsoft.com/office/drawing/2014/main" id="{01B4B1BF-5CEA-446D-A25B-EEBBD5F84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581" y="4005436"/>
            <a:ext cx="1944687" cy="647700"/>
          </a:xfrm>
          <a:prstGeom prst="roundRect">
            <a:avLst>
              <a:gd name="adj" fmla="val 16667"/>
            </a:avLst>
          </a:prstGeom>
          <a:solidFill>
            <a:srgbClr val="39A574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u-HU" b="1" dirty="0">
                <a:solidFill>
                  <a:schemeClr val="bg1"/>
                </a:solidFill>
              </a:rPr>
              <a:t>KÖZVETÍTŐ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5" name="AutoShape 9">
            <a:extLst>
              <a:ext uri="{FF2B5EF4-FFF2-40B4-BE49-F238E27FC236}">
                <a16:creationId xmlns:a16="http://schemas.microsoft.com/office/drawing/2014/main" id="{D10B6844-1B62-4640-A0A0-39558B335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2897312"/>
            <a:ext cx="936625" cy="360362"/>
          </a:xfrm>
          <a:prstGeom prst="leftRightArrow">
            <a:avLst>
              <a:gd name="adj1" fmla="val 50000"/>
              <a:gd name="adj2" fmla="val 51982"/>
            </a:avLst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hu-HU"/>
          </a:p>
        </p:txBody>
      </p:sp>
      <p:sp>
        <p:nvSpPr>
          <p:cNvPr id="16" name="AutoShape 10">
            <a:extLst>
              <a:ext uri="{FF2B5EF4-FFF2-40B4-BE49-F238E27FC236}">
                <a16:creationId xmlns:a16="http://schemas.microsoft.com/office/drawing/2014/main" id="{99FA858E-F635-448C-AA32-ED35995FA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897312"/>
            <a:ext cx="936625" cy="360362"/>
          </a:xfrm>
          <a:prstGeom prst="leftRightArrow">
            <a:avLst>
              <a:gd name="adj1" fmla="val 50000"/>
              <a:gd name="adj2" fmla="val 51982"/>
            </a:avLst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24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91472" y="0"/>
            <a:ext cx="4752528" cy="1205880"/>
          </a:xfrm>
        </p:spPr>
        <p:txBody>
          <a:bodyPr/>
          <a:lstStyle/>
          <a:p>
            <a:r>
              <a:rPr lang="hu-HU" sz="2400" b="1" dirty="0"/>
              <a:t> A bankrendszer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4183" y="5445224"/>
            <a:ext cx="1419817" cy="992777"/>
          </a:xfrm>
          <a:prstGeom prst="rect">
            <a:avLst/>
          </a:prstGeom>
        </p:spPr>
      </p:pic>
      <p:sp>
        <p:nvSpPr>
          <p:cNvPr id="17" name="AutoShape 2">
            <a:extLst>
              <a:ext uri="{FF2B5EF4-FFF2-40B4-BE49-F238E27FC236}">
                <a16:creationId xmlns:a16="http://schemas.microsoft.com/office/drawing/2014/main" id="{42D295DE-8D0A-4078-AD39-3E04A50DC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823" y="2998192"/>
            <a:ext cx="1871661" cy="863600"/>
          </a:xfrm>
          <a:prstGeom prst="roundRect">
            <a:avLst>
              <a:gd name="adj" fmla="val 16667"/>
            </a:avLst>
          </a:prstGeom>
          <a:solidFill>
            <a:srgbClr val="F07E36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2000" b="1" dirty="0">
                <a:solidFill>
                  <a:schemeClr val="bg1"/>
                </a:solidFill>
              </a:rPr>
              <a:t>KERESKEDELMI </a:t>
            </a:r>
          </a:p>
          <a:p>
            <a:pPr algn="ctr">
              <a:defRPr/>
            </a:pPr>
            <a:r>
              <a:rPr lang="hu-HU" sz="2000" b="1" dirty="0">
                <a:solidFill>
                  <a:schemeClr val="bg1"/>
                </a:solidFill>
              </a:rPr>
              <a:t>BANK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8" name="AutoShape 3">
            <a:extLst>
              <a:ext uri="{FF2B5EF4-FFF2-40B4-BE49-F238E27FC236}">
                <a16:creationId xmlns:a16="http://schemas.microsoft.com/office/drawing/2014/main" id="{38A7EA04-A772-42AA-BF6E-B29D0689D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010" y="2998192"/>
            <a:ext cx="1871663" cy="863600"/>
          </a:xfrm>
          <a:prstGeom prst="roundRect">
            <a:avLst>
              <a:gd name="adj" fmla="val 16667"/>
            </a:avLst>
          </a:prstGeom>
          <a:solidFill>
            <a:srgbClr val="F07E36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2000" b="1" dirty="0">
                <a:solidFill>
                  <a:schemeClr val="bg1"/>
                </a:solidFill>
              </a:rPr>
              <a:t>KERESKEDELMI</a:t>
            </a:r>
          </a:p>
          <a:p>
            <a:pPr algn="ctr">
              <a:defRPr/>
            </a:pPr>
            <a:r>
              <a:rPr lang="hu-HU" sz="2000" b="1" dirty="0">
                <a:solidFill>
                  <a:schemeClr val="bg1"/>
                </a:solidFill>
              </a:rPr>
              <a:t> BANK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9" name="AutoShape 4">
            <a:extLst>
              <a:ext uri="{FF2B5EF4-FFF2-40B4-BE49-F238E27FC236}">
                <a16:creationId xmlns:a16="http://schemas.microsoft.com/office/drawing/2014/main" id="{DDEC89AE-18DC-416A-B53C-CC60528F6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5" y="4653955"/>
            <a:ext cx="1298575" cy="719137"/>
          </a:xfrm>
          <a:prstGeom prst="roundRect">
            <a:avLst>
              <a:gd name="adj" fmla="val 16667"/>
            </a:avLst>
          </a:prstGeom>
          <a:solidFill>
            <a:srgbClr val="DF2A88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1300" b="1" dirty="0">
                <a:solidFill>
                  <a:schemeClr val="bg1"/>
                </a:solidFill>
              </a:rPr>
              <a:t>VÁLLALATOK</a:t>
            </a:r>
            <a:endParaRPr lang="en-GB" sz="1300" b="1" dirty="0">
              <a:solidFill>
                <a:schemeClr val="bg1"/>
              </a:solidFill>
            </a:endParaRPr>
          </a:p>
        </p:txBody>
      </p:sp>
      <p:sp>
        <p:nvSpPr>
          <p:cNvPr id="20" name="AutoShape 5">
            <a:extLst>
              <a:ext uri="{FF2B5EF4-FFF2-40B4-BE49-F238E27FC236}">
                <a16:creationId xmlns:a16="http://schemas.microsoft.com/office/drawing/2014/main" id="{C9A2D2C8-557A-4473-A3C4-6B8A4E75E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185" y="4653955"/>
            <a:ext cx="1295400" cy="719137"/>
          </a:xfrm>
          <a:prstGeom prst="roundRect">
            <a:avLst>
              <a:gd name="adj" fmla="val 16667"/>
            </a:avLst>
          </a:prstGeom>
          <a:solidFill>
            <a:srgbClr val="DF2A88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1300" b="1" dirty="0">
                <a:solidFill>
                  <a:schemeClr val="bg1"/>
                </a:solidFill>
              </a:rPr>
              <a:t>HÁZTARTÁSOK</a:t>
            </a:r>
            <a:endParaRPr lang="en-GB" sz="1300" b="1" dirty="0">
              <a:solidFill>
                <a:schemeClr val="bg1"/>
              </a:solidFill>
            </a:endParaRPr>
          </a:p>
        </p:txBody>
      </p:sp>
      <p:sp>
        <p:nvSpPr>
          <p:cNvPr id="21" name="AutoShape 6">
            <a:extLst>
              <a:ext uri="{FF2B5EF4-FFF2-40B4-BE49-F238E27FC236}">
                <a16:creationId xmlns:a16="http://schemas.microsoft.com/office/drawing/2014/main" id="{2D1F8734-AD26-4EE3-87AF-759B08D98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923" y="4653136"/>
            <a:ext cx="1293812" cy="719137"/>
          </a:xfrm>
          <a:prstGeom prst="roundRect">
            <a:avLst>
              <a:gd name="adj" fmla="val 16667"/>
            </a:avLst>
          </a:prstGeom>
          <a:solidFill>
            <a:srgbClr val="DF2A88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1300" b="1">
                <a:solidFill>
                  <a:schemeClr val="bg1"/>
                </a:solidFill>
              </a:rPr>
              <a:t>ÖNKOR-MÁNYZATOK</a:t>
            </a:r>
            <a:endParaRPr lang="en-GB" sz="1300" b="1">
              <a:solidFill>
                <a:schemeClr val="bg1"/>
              </a:solidFill>
            </a:endParaRPr>
          </a:p>
        </p:txBody>
      </p:sp>
      <p:sp>
        <p:nvSpPr>
          <p:cNvPr id="22" name="AutoShape 7">
            <a:extLst>
              <a:ext uri="{FF2B5EF4-FFF2-40B4-BE49-F238E27FC236}">
                <a16:creationId xmlns:a16="http://schemas.microsoft.com/office/drawing/2014/main" id="{DE924710-F1EB-4BB2-A8C9-4C5D8553A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760" y="4653955"/>
            <a:ext cx="1295400" cy="719137"/>
          </a:xfrm>
          <a:prstGeom prst="roundRect">
            <a:avLst>
              <a:gd name="adj" fmla="val 16667"/>
            </a:avLst>
          </a:prstGeom>
          <a:solidFill>
            <a:srgbClr val="DF2A88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1300" b="1">
                <a:solidFill>
                  <a:schemeClr val="bg1"/>
                </a:solidFill>
              </a:rPr>
              <a:t>VÁLLALATOK</a:t>
            </a:r>
            <a:endParaRPr lang="en-GB" sz="1300" b="1">
              <a:solidFill>
                <a:schemeClr val="bg1"/>
              </a:solidFill>
            </a:endParaRPr>
          </a:p>
        </p:txBody>
      </p:sp>
      <p:sp>
        <p:nvSpPr>
          <p:cNvPr id="23" name="AutoShape 8">
            <a:extLst>
              <a:ext uri="{FF2B5EF4-FFF2-40B4-BE49-F238E27FC236}">
                <a16:creationId xmlns:a16="http://schemas.microsoft.com/office/drawing/2014/main" id="{01292236-4171-42FC-95D7-9A9BB75E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910" y="4653955"/>
            <a:ext cx="1295400" cy="719137"/>
          </a:xfrm>
          <a:prstGeom prst="roundRect">
            <a:avLst>
              <a:gd name="adj" fmla="val 16667"/>
            </a:avLst>
          </a:prstGeom>
          <a:solidFill>
            <a:srgbClr val="DF2A88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1300" b="1" dirty="0">
                <a:solidFill>
                  <a:schemeClr val="bg1"/>
                </a:solidFill>
              </a:rPr>
              <a:t>HÁZTARTÁSOK</a:t>
            </a:r>
            <a:endParaRPr lang="en-GB" sz="1300" b="1" dirty="0">
              <a:solidFill>
                <a:schemeClr val="bg1"/>
              </a:solidFill>
            </a:endParaRPr>
          </a:p>
        </p:txBody>
      </p:sp>
      <p:sp>
        <p:nvSpPr>
          <p:cNvPr id="24" name="AutoShape 9">
            <a:extLst>
              <a:ext uri="{FF2B5EF4-FFF2-40B4-BE49-F238E27FC236}">
                <a16:creationId xmlns:a16="http://schemas.microsoft.com/office/drawing/2014/main" id="{FBBA883F-C951-45CF-8FF9-D1197B07B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135" y="1917105"/>
            <a:ext cx="1944688" cy="863600"/>
          </a:xfrm>
          <a:prstGeom prst="roundRect">
            <a:avLst>
              <a:gd name="adj" fmla="val 16667"/>
            </a:avLst>
          </a:prstGeom>
          <a:solidFill>
            <a:srgbClr val="45B8AB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2400" b="1" dirty="0">
                <a:solidFill>
                  <a:schemeClr val="bg1"/>
                </a:solidFill>
              </a:rPr>
              <a:t>KÖZPONTI BANK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5" name="Line 10">
            <a:extLst>
              <a:ext uri="{FF2B5EF4-FFF2-40B4-BE49-F238E27FC236}">
                <a16:creationId xmlns:a16="http://schemas.microsoft.com/office/drawing/2014/main" id="{21F84874-7CB6-44EA-9AC0-029D56F848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9210" y="3933230"/>
            <a:ext cx="12239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6" name="Line 11">
            <a:extLst>
              <a:ext uri="{FF2B5EF4-FFF2-40B4-BE49-F238E27FC236}">
                <a16:creationId xmlns:a16="http://schemas.microsoft.com/office/drawing/2014/main" id="{C85A1866-BDC9-425E-871C-57DC70592C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2098" y="2709267"/>
            <a:ext cx="93503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7" name="Line 12">
            <a:extLst>
              <a:ext uri="{FF2B5EF4-FFF2-40B4-BE49-F238E27FC236}">
                <a16:creationId xmlns:a16="http://schemas.microsoft.com/office/drawing/2014/main" id="{E6F708C5-8185-4C51-BC60-2EF844CF7A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4485" y="3933230"/>
            <a:ext cx="12239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8" name="Line 13">
            <a:extLst>
              <a:ext uri="{FF2B5EF4-FFF2-40B4-BE49-F238E27FC236}">
                <a16:creationId xmlns:a16="http://schemas.microsoft.com/office/drawing/2014/main" id="{71C6A434-1151-42F2-882E-8093EA122F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2098" y="3933230"/>
            <a:ext cx="12223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9" name="Line 14">
            <a:extLst>
              <a:ext uri="{FF2B5EF4-FFF2-40B4-BE49-F238E27FC236}">
                <a16:creationId xmlns:a16="http://schemas.microsoft.com/office/drawing/2014/main" id="{995EC95A-2445-4FA2-9A46-914321B4F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823" y="2709267"/>
            <a:ext cx="9366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470F7BB6-1CEF-4E4C-94B7-ED9ADFC5B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373" y="3933230"/>
            <a:ext cx="12223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" name="AutoShape 16">
            <a:extLst>
              <a:ext uri="{FF2B5EF4-FFF2-40B4-BE49-F238E27FC236}">
                <a16:creationId xmlns:a16="http://schemas.microsoft.com/office/drawing/2014/main" id="{BF0C1A10-43D2-432B-B961-63B17EDFD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610" y="4653955"/>
            <a:ext cx="1295400" cy="719137"/>
          </a:xfrm>
          <a:prstGeom prst="roundRect">
            <a:avLst>
              <a:gd name="adj" fmla="val 16667"/>
            </a:avLst>
          </a:prstGeom>
          <a:solidFill>
            <a:srgbClr val="DF2A88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sz="1300" b="1">
                <a:solidFill>
                  <a:schemeClr val="bg1"/>
                </a:solidFill>
              </a:rPr>
              <a:t>ÖNKOR-MÁNYZATOK</a:t>
            </a:r>
            <a:endParaRPr lang="en-GB" sz="1300" b="1">
              <a:solidFill>
                <a:schemeClr val="bg1"/>
              </a:solidFill>
            </a:endParaRPr>
          </a:p>
        </p:txBody>
      </p:sp>
      <p:sp>
        <p:nvSpPr>
          <p:cNvPr id="32" name="Text Box 17">
            <a:extLst>
              <a:ext uri="{FF2B5EF4-FFF2-40B4-BE49-F238E27FC236}">
                <a16:creationId xmlns:a16="http://schemas.microsoft.com/office/drawing/2014/main" id="{08098C06-BB43-4A44-9552-9584E5E59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5" y="3065660"/>
            <a:ext cx="7921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 dirty="0">
                <a:solidFill>
                  <a:schemeClr val="tx2"/>
                </a:solidFill>
              </a:rPr>
              <a:t>2. SZINT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33" name="Text Box 18">
            <a:extLst>
              <a:ext uri="{FF2B5EF4-FFF2-40B4-BE49-F238E27FC236}">
                <a16:creationId xmlns:a16="http://schemas.microsoft.com/office/drawing/2014/main" id="{E69850B9-D4DE-435E-ADEA-317D67592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5" y="2058392"/>
            <a:ext cx="7921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 dirty="0">
                <a:solidFill>
                  <a:schemeClr val="tx2"/>
                </a:solidFill>
              </a:rPr>
              <a:t>1. SZINT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34" name="Line 19">
            <a:extLst>
              <a:ext uri="{FF2B5EF4-FFF2-40B4-BE49-F238E27FC236}">
                <a16:creationId xmlns:a16="http://schemas.microsoft.com/office/drawing/2014/main" id="{A71A6695-C1A1-40C7-8BD9-A5968AE08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635" y="393323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5" name="Line 20">
            <a:extLst>
              <a:ext uri="{FF2B5EF4-FFF2-40B4-BE49-F238E27FC236}">
                <a16:creationId xmlns:a16="http://schemas.microsoft.com/office/drawing/2014/main" id="{5E81C78A-4723-4F28-B2E4-1D2A17426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910" y="393323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CB78CADA-3A03-4704-B379-34A49A313458}"/>
              </a:ext>
            </a:extLst>
          </p:cNvPr>
          <p:cNvCxnSpPr/>
          <p:nvPr/>
        </p:nvCxnSpPr>
        <p:spPr>
          <a:xfrm>
            <a:off x="420711" y="2852936"/>
            <a:ext cx="8183737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8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91472" y="0"/>
            <a:ext cx="4752528" cy="1205880"/>
          </a:xfrm>
        </p:spPr>
        <p:txBody>
          <a:bodyPr/>
          <a:lstStyle/>
          <a:p>
            <a:pPr algn="ctr">
              <a:defRPr/>
            </a:pPr>
            <a:r>
              <a:rPr lang="hu-HU" sz="2400" b="1" dirty="0">
                <a:solidFill>
                  <a:schemeClr val="bg1"/>
                </a:solidFill>
              </a:rPr>
              <a:t>A KERESKEDELMI BANKOK TEVÉKENYSÉGE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4183" y="5445224"/>
            <a:ext cx="1419817" cy="992777"/>
          </a:xfrm>
          <a:prstGeom prst="rect">
            <a:avLst/>
          </a:prstGeom>
        </p:spPr>
      </p:pic>
      <p:sp>
        <p:nvSpPr>
          <p:cNvPr id="17" name="AutoShape 2">
            <a:extLst>
              <a:ext uri="{FF2B5EF4-FFF2-40B4-BE49-F238E27FC236}">
                <a16:creationId xmlns:a16="http://schemas.microsoft.com/office/drawing/2014/main" id="{8012D481-C5C1-42B1-83E2-392A1F693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50" y="1988989"/>
            <a:ext cx="1979613" cy="863600"/>
          </a:xfrm>
          <a:prstGeom prst="roundRect">
            <a:avLst>
              <a:gd name="adj" fmla="val 16667"/>
            </a:avLst>
          </a:prstGeom>
          <a:solidFill>
            <a:srgbClr val="45B8AB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b="1">
                <a:solidFill>
                  <a:schemeClr val="bg1"/>
                </a:solidFill>
              </a:rPr>
              <a:t>AKTÍV BANKÜGYLETEK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18" name="AutoShape 3">
            <a:extLst>
              <a:ext uri="{FF2B5EF4-FFF2-40B4-BE49-F238E27FC236}">
                <a16:creationId xmlns:a16="http://schemas.microsoft.com/office/drawing/2014/main" id="{553E8A3B-5CED-47E9-BC66-E2CD35563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138" y="1988989"/>
            <a:ext cx="2016125" cy="863600"/>
          </a:xfrm>
          <a:prstGeom prst="roundRect">
            <a:avLst>
              <a:gd name="adj" fmla="val 16667"/>
            </a:avLst>
          </a:prstGeom>
          <a:solidFill>
            <a:srgbClr val="45B8AB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b="1">
                <a:solidFill>
                  <a:schemeClr val="bg1"/>
                </a:solidFill>
              </a:rPr>
              <a:t>PASSZÍV BANKÜGYLETEK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19" name="AutoShape 4">
            <a:extLst>
              <a:ext uri="{FF2B5EF4-FFF2-40B4-BE49-F238E27FC236}">
                <a16:creationId xmlns:a16="http://schemas.microsoft.com/office/drawing/2014/main" id="{5000CE8A-1392-45D8-A00F-527A57CA4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775" y="1988989"/>
            <a:ext cx="2017713" cy="863600"/>
          </a:xfrm>
          <a:prstGeom prst="roundRect">
            <a:avLst>
              <a:gd name="adj" fmla="val 16667"/>
            </a:avLst>
          </a:prstGeom>
          <a:solidFill>
            <a:srgbClr val="45B8AB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chemeClr val="bg1"/>
                </a:solidFill>
              </a:rPr>
              <a:t>BANK-SZOLGÁLTATÁSOK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0" name="AutoShape 5">
            <a:extLst>
              <a:ext uri="{FF2B5EF4-FFF2-40B4-BE49-F238E27FC236}">
                <a16:creationId xmlns:a16="http://schemas.microsoft.com/office/drawing/2014/main" id="{42252C8E-CEDE-437A-AF80-736AFBF55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163" y="1988989"/>
            <a:ext cx="2016125" cy="863600"/>
          </a:xfrm>
          <a:prstGeom prst="roundRect">
            <a:avLst>
              <a:gd name="adj" fmla="val 16667"/>
            </a:avLst>
          </a:prstGeom>
          <a:solidFill>
            <a:srgbClr val="45B8AB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hu-HU" b="1">
                <a:solidFill>
                  <a:schemeClr val="bg1"/>
                </a:solidFill>
              </a:rPr>
              <a:t>FIZETÉSI FORGALOM LEBONYOLÍTÁSA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21" name="AutoShape 6">
            <a:extLst>
              <a:ext uri="{FF2B5EF4-FFF2-40B4-BE49-F238E27FC236}">
                <a16:creationId xmlns:a16="http://schemas.microsoft.com/office/drawing/2014/main" id="{26FEB155-B933-41D8-86B8-4A17B7F0A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113" y="3068960"/>
            <a:ext cx="1979612" cy="21603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C0C0C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Hitelnyújtás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Betételhelyezés (más bankoknál)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Hitelpapír vásárlás (állami, vállalati)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Tőkeérdekeltség szerzése</a:t>
            </a:r>
            <a:endParaRPr lang="en-GB" sz="1400" b="1" dirty="0"/>
          </a:p>
        </p:txBody>
      </p:sp>
      <p:sp>
        <p:nvSpPr>
          <p:cNvPr id="22" name="AutoShape 7">
            <a:extLst>
              <a:ext uri="{FF2B5EF4-FFF2-40B4-BE49-F238E27FC236}">
                <a16:creationId xmlns:a16="http://schemas.microsoft.com/office/drawing/2014/main" id="{36F929EB-4849-440E-B40A-131ABED3E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288" y="3068960"/>
            <a:ext cx="1979612" cy="21603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C0C0C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Pénzváltás (valuta, deviza)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Értékpapír ügyletek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Pénzügyi tanácsadás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Lízing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Biztosítás stb.</a:t>
            </a:r>
            <a:endParaRPr lang="en-GB" sz="1400" b="1" dirty="0"/>
          </a:p>
        </p:txBody>
      </p:sp>
      <p:sp>
        <p:nvSpPr>
          <p:cNvPr id="23" name="AutoShape 8">
            <a:extLst>
              <a:ext uri="{FF2B5EF4-FFF2-40B4-BE49-F238E27FC236}">
                <a16:creationId xmlns:a16="http://schemas.microsoft.com/office/drawing/2014/main" id="{C4F6FD43-A12E-4299-98C5-973319090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162" y="3068960"/>
            <a:ext cx="2016125" cy="21603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C0C0C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marL="182563" indent="-182563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Számlavezetés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Készpénz és számlapénz forgalom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Átutalások, beszedési megbízások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Kártyaszerződés</a:t>
            </a:r>
            <a:endParaRPr lang="en-GB" sz="1400" b="1" dirty="0"/>
          </a:p>
        </p:txBody>
      </p:sp>
      <p:sp>
        <p:nvSpPr>
          <p:cNvPr id="24" name="AutoShape 9">
            <a:extLst>
              <a:ext uri="{FF2B5EF4-FFF2-40B4-BE49-F238E27FC236}">
                <a16:creationId xmlns:a16="http://schemas.microsoft.com/office/drawing/2014/main" id="{F615FAB6-C8BD-4873-8559-F96623CBA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138" y="3068960"/>
            <a:ext cx="1979612" cy="21603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C0C0C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Betétgyűjtés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Hitelfelvétel (más banktól)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u-HU" sz="1400" b="1" dirty="0"/>
              <a:t>Saját értékpapír kibocsátás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249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91472" y="0"/>
            <a:ext cx="4752528" cy="120588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hu-HU" sz="2400" b="1" dirty="0"/>
              <a:t>A BANKOK PROFITJÁNAK FORRÁSAI</a:t>
            </a:r>
            <a:endParaRPr lang="en-GB" sz="2400" b="1" dirty="0"/>
          </a:p>
        </p:txBody>
      </p:sp>
      <p:pic>
        <p:nvPicPr>
          <p:cNvPr id="21" name="Kép 20">
            <a:extLst>
              <a:ext uri="{FF2B5EF4-FFF2-40B4-BE49-F238E27FC236}">
                <a16:creationId xmlns:a16="http://schemas.microsoft.com/office/drawing/2014/main" id="{73D615A3-E047-4CD5-A60F-EED8C38F8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4183" y="5445224"/>
            <a:ext cx="1419817" cy="992777"/>
          </a:xfrm>
          <a:prstGeom prst="rect">
            <a:avLst/>
          </a:prstGeom>
        </p:spPr>
      </p:pic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B2C53AF9-A211-4AFA-A065-4AF5FA712E56}"/>
              </a:ext>
            </a:extLst>
          </p:cNvPr>
          <p:cNvGrpSpPr/>
          <p:nvPr/>
        </p:nvGrpSpPr>
        <p:grpSpPr>
          <a:xfrm>
            <a:off x="-247794" y="2206814"/>
            <a:ext cx="3430959" cy="2444372"/>
            <a:chOff x="-72107" y="2643355"/>
            <a:chExt cx="3430959" cy="2444372"/>
          </a:xfrm>
        </p:grpSpPr>
        <p:sp>
          <p:nvSpPr>
            <p:cNvPr id="24" name="Puzzle2">
              <a:extLst>
                <a:ext uri="{FF2B5EF4-FFF2-40B4-BE49-F238E27FC236}">
                  <a16:creationId xmlns:a16="http://schemas.microsoft.com/office/drawing/2014/main" id="{AFBE1C9A-78AE-4419-BC8A-2487BCFE802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3145104">
              <a:off x="-72107" y="2643355"/>
              <a:ext cx="3430959" cy="2444372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DF2A88"/>
            </a:solidFill>
            <a:ln w="28575">
              <a:noFill/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Szövegdoboz 2">
              <a:extLst>
                <a:ext uri="{FF2B5EF4-FFF2-40B4-BE49-F238E27FC236}">
                  <a16:creationId xmlns:a16="http://schemas.microsoft.com/office/drawing/2014/main" id="{0C067C97-4DC7-4151-9224-F1AB1D127FA8}"/>
                </a:ext>
              </a:extLst>
            </p:cNvPr>
            <p:cNvSpPr txBox="1"/>
            <p:nvPr/>
          </p:nvSpPr>
          <p:spPr>
            <a:xfrm rot="2420944">
              <a:off x="546869" y="3261428"/>
              <a:ext cx="219300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hu-HU" sz="2000" b="1" dirty="0">
                <a:solidFill>
                  <a:schemeClr val="bg1"/>
                </a:solidFill>
              </a:endParaRPr>
            </a:p>
            <a:p>
              <a:pPr algn="ctr"/>
              <a:r>
                <a:rPr lang="hu-HU" sz="2000" b="1" dirty="0">
                  <a:solidFill>
                    <a:schemeClr val="bg1"/>
                  </a:solidFill>
                </a:rPr>
                <a:t>BEFEKTETÉSEK   HOZAMAI</a:t>
              </a:r>
            </a:p>
            <a:p>
              <a:pPr algn="ctr"/>
              <a:endParaRPr lang="hu-HU" sz="2000" dirty="0"/>
            </a:p>
          </p:txBody>
        </p:sp>
      </p:grpSp>
      <p:grpSp>
        <p:nvGrpSpPr>
          <p:cNvPr id="25" name="Csoportba foglalás 24">
            <a:extLst>
              <a:ext uri="{FF2B5EF4-FFF2-40B4-BE49-F238E27FC236}">
                <a16:creationId xmlns:a16="http://schemas.microsoft.com/office/drawing/2014/main" id="{E88D6BE7-8CED-4CA3-B478-19B2F3C1CFFC}"/>
              </a:ext>
            </a:extLst>
          </p:cNvPr>
          <p:cNvGrpSpPr/>
          <p:nvPr/>
        </p:nvGrpSpPr>
        <p:grpSpPr>
          <a:xfrm>
            <a:off x="5892345" y="1875857"/>
            <a:ext cx="2519362" cy="2952750"/>
            <a:chOff x="6187642" y="2295676"/>
            <a:chExt cx="2519362" cy="2952750"/>
          </a:xfrm>
        </p:grpSpPr>
        <p:sp>
          <p:nvSpPr>
            <p:cNvPr id="17" name="Puzzle3">
              <a:extLst>
                <a:ext uri="{FF2B5EF4-FFF2-40B4-BE49-F238E27FC236}">
                  <a16:creationId xmlns:a16="http://schemas.microsoft.com/office/drawing/2014/main" id="{6F725EC2-A9E4-4CCE-A475-A51B6ED15ED4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-2022360">
              <a:off x="6187642" y="2295676"/>
              <a:ext cx="2519362" cy="2952750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45B8AB"/>
            </a:solidFill>
            <a:ln w="28575">
              <a:noFill/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GB" b="1" dirty="0"/>
            </a:p>
          </p:txBody>
        </p:sp>
        <p:sp>
          <p:nvSpPr>
            <p:cNvPr id="22" name="Szövegdoboz 21">
              <a:extLst>
                <a:ext uri="{FF2B5EF4-FFF2-40B4-BE49-F238E27FC236}">
                  <a16:creationId xmlns:a16="http://schemas.microsoft.com/office/drawing/2014/main" id="{111A8AAA-C763-4FF4-BAB9-A953570BB72B}"/>
                </a:ext>
              </a:extLst>
            </p:cNvPr>
            <p:cNvSpPr txBox="1"/>
            <p:nvPr/>
          </p:nvSpPr>
          <p:spPr>
            <a:xfrm rot="19701856">
              <a:off x="6267713" y="2852152"/>
              <a:ext cx="2193007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hu-HU" sz="2000" b="1" dirty="0">
                <a:solidFill>
                  <a:schemeClr val="bg1"/>
                </a:solidFill>
              </a:endParaRPr>
            </a:p>
            <a:p>
              <a:pPr algn="ctr"/>
              <a:r>
                <a:rPr lang="hu-HU" sz="2000" b="1" dirty="0">
                  <a:solidFill>
                    <a:schemeClr val="bg1"/>
                  </a:solidFill>
                </a:rPr>
                <a:t>BANKI SZOLGÁLTATÁSOK DÍJAI</a:t>
              </a:r>
              <a:endParaRPr lang="en-GB" sz="2000" b="1" dirty="0">
                <a:solidFill>
                  <a:schemeClr val="bg1"/>
                </a:solidFill>
              </a:endParaRPr>
            </a:p>
            <a:p>
              <a:pPr algn="ctr"/>
              <a:endParaRPr lang="hu-HU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077783E2-B6F0-45E2-98AB-893B807F8644}"/>
              </a:ext>
            </a:extLst>
          </p:cNvPr>
          <p:cNvGrpSpPr/>
          <p:nvPr/>
        </p:nvGrpSpPr>
        <p:grpSpPr>
          <a:xfrm>
            <a:off x="2411252" y="3150813"/>
            <a:ext cx="3960440" cy="2687627"/>
            <a:chOff x="2555777" y="3645023"/>
            <a:chExt cx="3960440" cy="2687627"/>
          </a:xfrm>
        </p:grpSpPr>
        <p:sp>
          <p:nvSpPr>
            <p:cNvPr id="18" name="Puzzle2">
              <a:extLst>
                <a:ext uri="{FF2B5EF4-FFF2-40B4-BE49-F238E27FC236}">
                  <a16:creationId xmlns:a16="http://schemas.microsoft.com/office/drawing/2014/main" id="{8708F0FB-3AA9-4397-A182-87242294787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555777" y="3645023"/>
              <a:ext cx="3960440" cy="2687627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07E36"/>
            </a:solidFill>
            <a:ln w="28575">
              <a:noFill/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Szövegdoboz 22">
              <a:extLst>
                <a:ext uri="{FF2B5EF4-FFF2-40B4-BE49-F238E27FC236}">
                  <a16:creationId xmlns:a16="http://schemas.microsoft.com/office/drawing/2014/main" id="{77324F55-2403-4E42-A84F-4542AB8D10BC}"/>
                </a:ext>
              </a:extLst>
            </p:cNvPr>
            <p:cNvSpPr txBox="1"/>
            <p:nvPr/>
          </p:nvSpPr>
          <p:spPr>
            <a:xfrm>
              <a:off x="3338387" y="4409263"/>
              <a:ext cx="2354022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hu-HU" sz="2000" b="1" dirty="0">
                  <a:solidFill>
                    <a:schemeClr val="bg1"/>
                  </a:solidFill>
                </a:rPr>
                <a:t>HITEL ÉS BETÉTI KAMAT KÜLÖNBSÉGE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99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108</Words>
  <Application>Microsoft Office PowerPoint</Application>
  <PresentationFormat>Diavetítés a képernyőre (4:3 oldalarány)</PresentationFormat>
  <Paragraphs>48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Office-téma</vt:lpstr>
      <vt:lpstr>PowerPoint-bemutató</vt:lpstr>
      <vt:lpstr>Pénzügyi közvetítők feladata</vt:lpstr>
      <vt:lpstr> A bankrendszer</vt:lpstr>
      <vt:lpstr>A KERESKEDELMI BANKOK TEVÉKENYSÉGE</vt:lpstr>
      <vt:lpstr>A BANKOK PROFITJÁNAK FORRÁSAI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Családi költségvetés</dc:title>
  <dc:creator>Merényi Zsuzsanna</dc:creator>
  <cp:lastModifiedBy>Krisztina Nádasi-Malinka</cp:lastModifiedBy>
  <cp:revision>38</cp:revision>
  <cp:lastPrinted>2020-09-14T21:14:02Z</cp:lastPrinted>
  <dcterms:created xsi:type="dcterms:W3CDTF">2014-12-27T15:45:36Z</dcterms:created>
  <dcterms:modified xsi:type="dcterms:W3CDTF">2022-01-21T09:56:09Z</dcterms:modified>
</cp:coreProperties>
</file>